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842"/>
    <a:srgbClr val="FFFFFF"/>
    <a:srgbClr val="C92E30"/>
    <a:srgbClr val="8C1C23"/>
    <a:srgbClr val="7A160E"/>
    <a:srgbClr val="F15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AD0404-7D65-4DA6-AC37-10C3D9957E23}" v="4" dt="2023-06-14T17:15:19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7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t Mai" userId="081494d22e5870ea" providerId="LiveId" clId="{53AD0404-7D65-4DA6-AC37-10C3D9957E23}"/>
    <pc:docChg chg="modSld">
      <pc:chgData name="Dat Mai" userId="081494d22e5870ea" providerId="LiveId" clId="{53AD0404-7D65-4DA6-AC37-10C3D9957E23}" dt="2023-06-14T17:15:19.413" v="17"/>
      <pc:docMkLst>
        <pc:docMk/>
      </pc:docMkLst>
      <pc:sldChg chg="modSp mod">
        <pc:chgData name="Dat Mai" userId="081494d22e5870ea" providerId="LiveId" clId="{53AD0404-7D65-4DA6-AC37-10C3D9957E23}" dt="2023-06-14T17:14:20.804" v="11" actId="20577"/>
        <pc:sldMkLst>
          <pc:docMk/>
          <pc:sldMk cId="194689782" sldId="261"/>
        </pc:sldMkLst>
        <pc:spChg chg="mod">
          <ac:chgData name="Dat Mai" userId="081494d22e5870ea" providerId="LiveId" clId="{53AD0404-7D65-4DA6-AC37-10C3D9957E23}" dt="2023-06-14T17:14:20.804" v="11" actId="20577"/>
          <ac:spMkLst>
            <pc:docMk/>
            <pc:sldMk cId="194689782" sldId="261"/>
            <ac:spMk id="3" creationId="{C6723631-1E7E-B119-488A-56BB98245417}"/>
          </ac:spMkLst>
        </pc:spChg>
      </pc:sldChg>
      <pc:sldChg chg="modSp mod">
        <pc:chgData name="Dat Mai" userId="081494d22e5870ea" providerId="LiveId" clId="{53AD0404-7D65-4DA6-AC37-10C3D9957E23}" dt="2023-06-14T17:15:19.413" v="17"/>
        <pc:sldMkLst>
          <pc:docMk/>
          <pc:sldMk cId="2021261257" sldId="262"/>
        </pc:sldMkLst>
        <pc:spChg chg="mod">
          <ac:chgData name="Dat Mai" userId="081494d22e5870ea" providerId="LiveId" clId="{53AD0404-7D65-4DA6-AC37-10C3D9957E23}" dt="2023-06-14T17:15:19.413" v="17"/>
          <ac:spMkLst>
            <pc:docMk/>
            <pc:sldMk cId="2021261257" sldId="262"/>
            <ac:spMk id="3" creationId="{C6723631-1E7E-B119-488A-56BB98245417}"/>
          </ac:spMkLst>
        </pc:spChg>
      </pc:sldChg>
      <pc:sldChg chg="modSp mod">
        <pc:chgData name="Dat Mai" userId="081494d22e5870ea" providerId="LiveId" clId="{53AD0404-7D65-4DA6-AC37-10C3D9957E23}" dt="2023-06-14T17:11:07.598" v="4"/>
        <pc:sldMkLst>
          <pc:docMk/>
          <pc:sldMk cId="2417950030" sldId="273"/>
        </pc:sldMkLst>
        <pc:spChg chg="mod">
          <ac:chgData name="Dat Mai" userId="081494d22e5870ea" providerId="LiveId" clId="{53AD0404-7D65-4DA6-AC37-10C3D9957E23}" dt="2023-06-14T17:11:07.598" v="4"/>
          <ac:spMkLst>
            <pc:docMk/>
            <pc:sldMk cId="2417950030" sldId="273"/>
            <ac:spMk id="9" creationId="{A0E19D94-8EDD-9E63-7849-AF917D5CD16A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29A1-31AD-1046-87AB-3A7917770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F0C9AC-5E2A-FB79-09B2-19A2ECD81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1C0BE-3E11-4E5C-18BB-DB7C85F0D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450A3-C38C-926C-9E7A-93691AC78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9B87-3658-A6C9-CBDB-BBF97E6EA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76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0C9E1-A4B5-FC74-67F0-EC88155D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57DC9-155A-6831-3956-D3EE76265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35518-9DCD-09E2-924D-45F9713AF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348F-1E14-F657-5B51-4973D9C64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3CF65-C811-4474-10E1-746CCF3B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7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A909D1-2FCB-B5E5-7EFF-4676EB8B13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0AA50-C7CC-6CFC-EB4D-5218E5996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4DD01-2CB7-0147-0BA3-429C09C24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FC7D0-C479-5EBD-EBBB-A1F79F336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4E603-24DD-6FD0-5A65-D6DAC3B2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97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5EAC-D337-1136-C9D4-A9C752DA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41520-3D7D-F207-C566-B481F7754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1302B-8F25-DAFF-1AA9-684841F9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A9124-218F-3522-D536-0021F0B0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3A5C4-949D-8D97-4816-2586865FA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22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76680-12BA-46D2-57C6-48FB97E1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5C648-E7E3-A62F-F2EC-01B9D9D6E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AAE35-79CE-AD66-1D81-7F315CF3A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4AAB3-95B4-38D1-FABC-5A92E4B27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6BF45-CA16-E1A5-8CB5-BF2237A9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9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E5AB9-AA66-4EEB-8639-AD3D00279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49DED-7236-D61A-E67F-12164448D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2A1DE-28B2-D8D7-1D31-CE69C3374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91EA8-EC40-CC5E-2827-40F39D98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D61E2-13AA-F045-6D26-21AB1331C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A524F-BC1F-2492-923D-35911D77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5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BBE88-2BCC-2AB4-E807-D568EC464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D903C-0638-74AB-A7D6-3DE2F1FDE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42F9D-0AD8-0551-FE87-7235EBA22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91369-D7A9-D45F-EF98-E152F8AFFD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4F640-5CA6-56A8-84C3-E499EC85E2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66C4E5-9E32-9FBD-E6CD-A56240DE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628C1-8F73-DD3D-AD6A-E2E4448A9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C38058-4AF9-4201-06F2-FD094D08A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0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CE42-48B8-D764-9D88-3A27060F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1D7AC-D783-FD7A-06B5-BCFE35123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745A0-E890-2062-DBD8-33C2DA10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27475-0C66-CBC0-D3F2-EEBED9007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92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64C70E-B114-B232-8F3B-41802AF80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65964-5D45-0991-A1F2-8507798F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BBA50-8AB9-14B0-047C-40007301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DED5-1BB7-888D-B672-8C5A7AB54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EFB90-3227-AECD-2F96-B89E66E87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9B0FF8-36B1-C39F-03D9-4EDB381885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C46BF-25AB-D144-5027-C7E76C9D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0DD8F-B8E7-F712-8B03-A83B826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9BD91-888E-4D43-14C3-6926D3EB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9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6062-B991-5A3A-B069-583B9C124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497AE7-3F5D-BA20-B965-35F40FA82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E21C0-30D4-1405-BD61-186EA2E2B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0AF5E-E519-3C64-6C4A-4BBD407A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EA381-2417-32CE-2C64-6F2700F63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EDACF-4C98-D273-081C-231A0A37D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1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8B43CD-7869-1BCB-71E6-52FD18EC7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268A9-8655-DAC5-1237-02456E4E0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1154A-1071-8305-6406-D4D6DABE7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DD86E-1CD6-4784-88FF-FFB47491446C}" type="datetimeFigureOut">
              <a:rPr lang="en-US" smtClean="0"/>
              <a:t>15-Apr-25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92D05-D474-5BB3-509A-151C44105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E4DA3-1F9F-8E46-7979-E4122C770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9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opee element symbol, shopee food, shopee icon. 12223540 Vector Art at  Vecteezy">
            <a:extLst>
              <a:ext uri="{FF2B5EF4-FFF2-40B4-BE49-F238E27FC236}">
                <a16:creationId xmlns:a16="http://schemas.microsoft.com/office/drawing/2014/main" id="{E98D024A-B055-533F-A2F3-C12D3F54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401" y="1368486"/>
            <a:ext cx="8249195" cy="495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BED75-CDF3-D42B-17B5-F1FEE2813F4D}"/>
              </a:ext>
            </a:extLst>
          </p:cNvPr>
          <p:cNvSpPr txBox="1"/>
          <p:nvPr/>
        </p:nvSpPr>
        <p:spPr>
          <a:xfrm>
            <a:off x="4443818" y="3230062"/>
            <a:ext cx="3304360" cy="201593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vi-VN" sz="12500" dirty="0">
                <a:solidFill>
                  <a:srgbClr val="F1592A"/>
                </a:solidFill>
              </a:rPr>
              <a:t>2SC</a:t>
            </a:r>
            <a:endParaRPr lang="en-US" sz="12500" dirty="0">
              <a:solidFill>
                <a:srgbClr val="F1592A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3782C6-CA7D-804A-CA06-B1ECF0FD243C}"/>
              </a:ext>
            </a:extLst>
          </p:cNvPr>
          <p:cNvSpPr txBox="1"/>
          <p:nvPr/>
        </p:nvSpPr>
        <p:spPr>
          <a:xfrm>
            <a:off x="4717868" y="5526113"/>
            <a:ext cx="2756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Shopee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AD9486-97C8-F733-4112-95316181621C}"/>
              </a:ext>
            </a:extLst>
          </p:cNvPr>
          <p:cNvSpPr txBox="1"/>
          <p:nvPr/>
        </p:nvSpPr>
        <p:spPr>
          <a:xfrm>
            <a:off x="2979008" y="1294211"/>
            <a:ext cx="6233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VÀ MÔ HÌNH HÓA PHÁT TRIỂN HỆ THỐNG THÔNG TIN QUẢN LÝ</a:t>
            </a:r>
            <a:endParaRPr 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960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DFD MỨC 1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image5.jpeg" descr="A picture containing text, diagram, plan, schematic  Description automatically generated">
            <a:extLst>
              <a:ext uri="{FF2B5EF4-FFF2-40B4-BE49-F238E27FC236}">
                <a16:creationId xmlns:a16="http://schemas.microsoft.com/office/drawing/2014/main" id="{883912C5-FD98-B070-15BF-40AE26287F3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723390"/>
            <a:ext cx="12202510" cy="5134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A5A135-F31D-9761-8C46-89667B67F8CF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867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6" name="image8.jpeg" descr="A picture containing text, diagram, plan, technical drawing  Description automatically generated">
            <a:extLst>
              <a:ext uri="{FF2B5EF4-FFF2-40B4-BE49-F238E27FC236}">
                <a16:creationId xmlns:a16="http://schemas.microsoft.com/office/drawing/2014/main" id="{3D41FE3D-C03B-11C2-A072-640A1F8D876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769557"/>
            <a:ext cx="12192000" cy="50884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245368-838E-C3C2-F6A0-DAC1C67973B2}"/>
              </a:ext>
            </a:extLst>
          </p:cNvPr>
          <p:cNvSpPr txBox="1"/>
          <p:nvPr/>
        </p:nvSpPr>
        <p:spPr>
          <a:xfrm>
            <a:off x="91442" y="835766"/>
            <a:ext cx="1219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DFD MỨC 2 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B9CD13-62DF-7116-795C-CE4112E101D4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002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655444" y="2551837"/>
            <a:ext cx="8881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HỆ THỐNG HƯỚNG ĐỐI TƯỢNG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16319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USE CASE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6" name="image11.jpeg">
            <a:extLst>
              <a:ext uri="{FF2B5EF4-FFF2-40B4-BE49-F238E27FC236}">
                <a16:creationId xmlns:a16="http://schemas.microsoft.com/office/drawing/2014/main" id="{A93E3B4D-F506-A648-30ED-BB9593B8B5F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1653540"/>
            <a:ext cx="12192000" cy="52031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0031C6-BE82-9D30-66A4-ECDCD2B1CCC0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051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HOẠT ĐỘNG(ĐĂNG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8" name="image12.jpeg">
            <a:extLst>
              <a:ext uri="{FF2B5EF4-FFF2-40B4-BE49-F238E27FC236}">
                <a16:creationId xmlns:a16="http://schemas.microsoft.com/office/drawing/2014/main" id="{ED637848-A204-F996-5EFF-1DFC6A45871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94597" y="1628503"/>
            <a:ext cx="7202806" cy="52294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35F3D4-A477-0E05-78DB-43FF5BD2922D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22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TUẦN TỰ(ĐĂNG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image13.jpeg" descr="A picture containing text, diagram, screenshot, line  Description automatically generated">
            <a:extLst>
              <a:ext uri="{FF2B5EF4-FFF2-40B4-BE49-F238E27FC236}">
                <a16:creationId xmlns:a16="http://schemas.microsoft.com/office/drawing/2014/main" id="{6004994D-8E68-3AF5-A114-E0607CE5848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43348" y="2024744"/>
            <a:ext cx="7822080" cy="453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2DDD37-3354-6B94-6BCB-0F5FB4A6EF6B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19D94-8EDD-9E63-7849-AF917D5CD16A}"/>
              </a:ext>
            </a:extLst>
          </p:cNvPr>
          <p:cNvSpPr txBox="1"/>
          <p:nvPr/>
        </p:nvSpPr>
        <p:spPr>
          <a:xfrm>
            <a:off x="193770" y="1932215"/>
            <a:ext cx="3240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1"/>
                </a:solidFill>
              </a:rPr>
              <a:t>1.TRƯỜNG HỢP ĐĂNG KÝ THÀNH CÔNG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771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TUẦN TỰ(ĐĂNG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2DDD37-3354-6B94-6BCB-0F5FB4A6EF6B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19D94-8EDD-9E63-7849-AF917D5CD16A}"/>
              </a:ext>
            </a:extLst>
          </p:cNvPr>
          <p:cNvSpPr txBox="1"/>
          <p:nvPr/>
        </p:nvSpPr>
        <p:spPr>
          <a:xfrm>
            <a:off x="193770" y="1932215"/>
            <a:ext cx="3605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1"/>
                </a:solidFill>
              </a:rPr>
              <a:t>2.TRƯỜNG HỢP ĐĂNG KÝ KHÔNG THÀNH CÔNG</a:t>
            </a:r>
            <a:endParaRPr lang="en-US" sz="3000" b="1" dirty="0">
              <a:solidFill>
                <a:schemeClr val="bg1"/>
              </a:solidFill>
            </a:endParaRPr>
          </a:p>
        </p:txBody>
      </p:sp>
      <p:pic>
        <p:nvPicPr>
          <p:cNvPr id="2" name="image14.jpeg" descr="A picture containing text, diagram, line, screenshot  Description automatically generated">
            <a:extLst>
              <a:ext uri="{FF2B5EF4-FFF2-40B4-BE49-F238E27FC236}">
                <a16:creationId xmlns:a16="http://schemas.microsoft.com/office/drawing/2014/main" id="{BF8E68DA-933F-9F46-7660-6FAFA5CE27D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41741" y="2008415"/>
            <a:ext cx="7818120" cy="454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50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LỚP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5F3D4-A477-0E05-78DB-43FF5BD2922D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2" name="image15.jpeg" descr="A picture containing text, diagram, parallel, font  Description automatically generated">
            <a:extLst>
              <a:ext uri="{FF2B5EF4-FFF2-40B4-BE49-F238E27FC236}">
                <a16:creationId xmlns:a16="http://schemas.microsoft.com/office/drawing/2014/main" id="{915FE3A6-996F-2878-FCA1-0DE86D2AF48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95700" y="898072"/>
            <a:ext cx="7613600" cy="58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07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551F851-7995-8E5C-FC71-B36AC2F34CDE}"/>
              </a:ext>
            </a:extLst>
          </p:cNvPr>
          <p:cNvGrpSpPr/>
          <p:nvPr/>
        </p:nvGrpSpPr>
        <p:grpSpPr>
          <a:xfrm>
            <a:off x="1571600" y="1695349"/>
            <a:ext cx="8905603" cy="1381667"/>
            <a:chOff x="1392283" y="1080121"/>
            <a:chExt cx="8905603" cy="138166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EBE834-7CE1-F387-3859-9C75A3F74558}"/>
                </a:ext>
              </a:extLst>
            </p:cNvPr>
            <p:cNvGrpSpPr/>
            <p:nvPr/>
          </p:nvGrpSpPr>
          <p:grpSpPr>
            <a:xfrm>
              <a:off x="1392283" y="1080121"/>
              <a:ext cx="1358538" cy="1381667"/>
              <a:chOff x="1789611" y="986246"/>
              <a:chExt cx="1358538" cy="1381667"/>
            </a:xfrm>
          </p:grpSpPr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13EE72D3-5CF0-8252-50F9-55C65B76EE5A}"/>
                  </a:ext>
                </a:extLst>
              </p:cNvPr>
              <p:cNvSpPr/>
              <p:nvPr/>
            </p:nvSpPr>
            <p:spPr>
              <a:xfrm>
                <a:off x="1789611" y="986246"/>
                <a:ext cx="1358538" cy="1381667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Graphic 9" descr="Checkmark outline">
                <a:extLst>
                  <a:ext uri="{FF2B5EF4-FFF2-40B4-BE49-F238E27FC236}">
                    <a16:creationId xmlns:a16="http://schemas.microsoft.com/office/drawing/2014/main" id="{B52C99E5-5E20-6317-CB1D-18A0BA4E9C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11680" y="1219879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6F014A5-622E-BECC-8B8C-63B0A3864E0A}"/>
                </a:ext>
              </a:extLst>
            </p:cNvPr>
            <p:cNvSpPr txBox="1"/>
            <p:nvPr/>
          </p:nvSpPr>
          <p:spPr>
            <a:xfrm>
              <a:off x="3037114" y="1313754"/>
              <a:ext cx="72607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5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Đặt hàng thành công</a:t>
              </a:r>
              <a:endParaRPr lang="en-US" sz="5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8CF758E-9612-0EF0-33ED-7D5E848945F7}"/>
              </a:ext>
            </a:extLst>
          </p:cNvPr>
          <p:cNvSpPr txBox="1"/>
          <p:nvPr/>
        </p:nvSpPr>
        <p:spPr>
          <a:xfrm>
            <a:off x="413656" y="375558"/>
            <a:ext cx="7075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dirty="0">
                <a:solidFill>
                  <a:schemeClr val="bg1"/>
                </a:solidFill>
                <a:sym typeface="Wingdings" panose="05000000000000000000" pitchFamily="2" charset="2"/>
              </a:rPr>
              <a:t></a:t>
            </a:r>
            <a:endParaRPr lang="en-US" sz="30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D41C1F-662F-D490-58BB-3CF0020B9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4219" y="302455"/>
            <a:ext cx="1187136" cy="10137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0B96C3-813F-A107-576A-AE6CAEFABB58}"/>
              </a:ext>
            </a:extLst>
          </p:cNvPr>
          <p:cNvSpPr txBox="1"/>
          <p:nvPr/>
        </p:nvSpPr>
        <p:spPr>
          <a:xfrm>
            <a:off x="999309" y="3338448"/>
            <a:ext cx="1054429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chemeClr val="bg1"/>
                </a:solidFill>
                <a:latin typeface="Century Gothic" panose="020B0502020202020204" pitchFamily="34" charset="0"/>
              </a:rPr>
              <a:t>Vui lòng chọn Đơn mua để xem thêm thông tin.</a:t>
            </a:r>
            <a:endParaRPr lang="en-US" sz="35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E6BBDAB-3901-4146-1818-3721D1E58872}"/>
              </a:ext>
            </a:extLst>
          </p:cNvPr>
          <p:cNvGrpSpPr/>
          <p:nvPr/>
        </p:nvGrpSpPr>
        <p:grpSpPr>
          <a:xfrm>
            <a:off x="540226" y="5531599"/>
            <a:ext cx="4134196" cy="1041862"/>
            <a:chOff x="767441" y="4614643"/>
            <a:chExt cx="4134196" cy="1041862"/>
          </a:xfrm>
        </p:grpSpPr>
        <p:sp>
          <p:nvSpPr>
            <p:cNvPr id="19" name="Flowchart: Alternate Process 18">
              <a:extLst>
                <a:ext uri="{FF2B5EF4-FFF2-40B4-BE49-F238E27FC236}">
                  <a16:creationId xmlns:a16="http://schemas.microsoft.com/office/drawing/2014/main" id="{94A6220D-E842-B112-8764-E819A7064614}"/>
                </a:ext>
              </a:extLst>
            </p:cNvPr>
            <p:cNvSpPr/>
            <p:nvPr/>
          </p:nvSpPr>
          <p:spPr>
            <a:xfrm>
              <a:off x="767441" y="4614643"/>
              <a:ext cx="4134196" cy="1041862"/>
            </a:xfrm>
            <a:prstGeom prst="flowChartAlternateProcess">
              <a:avLst/>
            </a:prstGeom>
            <a:solidFill>
              <a:srgbClr val="EB6842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D99A646-8253-35AC-BDD1-86DFCA25604A}"/>
                </a:ext>
              </a:extLst>
            </p:cNvPr>
            <p:cNvSpPr txBox="1"/>
            <p:nvPr/>
          </p:nvSpPr>
          <p:spPr>
            <a:xfrm>
              <a:off x="1625534" y="4810298"/>
              <a:ext cx="219832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0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Trang chủ</a:t>
              </a:r>
              <a:endParaRPr lang="en-US" sz="3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3910D3C-A99D-DAE2-7DB6-77476A53FBB2}"/>
              </a:ext>
            </a:extLst>
          </p:cNvPr>
          <p:cNvGrpSpPr/>
          <p:nvPr/>
        </p:nvGrpSpPr>
        <p:grpSpPr>
          <a:xfrm>
            <a:off x="7363591" y="5531599"/>
            <a:ext cx="4134196" cy="1041862"/>
            <a:chOff x="6661164" y="4614643"/>
            <a:chExt cx="4134196" cy="1041862"/>
          </a:xfrm>
        </p:grpSpPr>
        <p:sp>
          <p:nvSpPr>
            <p:cNvPr id="21" name="Flowchart: Alternate Process 20">
              <a:extLst>
                <a:ext uri="{FF2B5EF4-FFF2-40B4-BE49-F238E27FC236}">
                  <a16:creationId xmlns:a16="http://schemas.microsoft.com/office/drawing/2014/main" id="{234E11B4-F1DE-9A5A-351A-32783599254F}"/>
                </a:ext>
              </a:extLst>
            </p:cNvPr>
            <p:cNvSpPr/>
            <p:nvPr/>
          </p:nvSpPr>
          <p:spPr>
            <a:xfrm>
              <a:off x="6661164" y="4614643"/>
              <a:ext cx="4134196" cy="1041862"/>
            </a:xfrm>
            <a:prstGeom prst="flowChartAlternateProcess">
              <a:avLst/>
            </a:prstGeom>
            <a:solidFill>
              <a:srgbClr val="EB6842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6BBF20E-8D89-19D3-11F7-41941CB0A09D}"/>
                </a:ext>
              </a:extLst>
            </p:cNvPr>
            <p:cNvSpPr txBox="1"/>
            <p:nvPr/>
          </p:nvSpPr>
          <p:spPr>
            <a:xfrm>
              <a:off x="7629101" y="4810298"/>
              <a:ext cx="2198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Đơn mua</a:t>
              </a:r>
              <a:endParaRPr lang="en-US" sz="3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309042"/>
      </p:ext>
    </p:extLst>
  </p:cSld>
  <p:clrMapOvr>
    <a:masterClrMapping/>
  </p:clrMapOvr>
  <p:transition spd="med">
    <p:pull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9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opee element symbol, shopee food, shopee icon. 12223540 Vector Art at  Vecteezy">
            <a:extLst>
              <a:ext uri="{FF2B5EF4-FFF2-40B4-BE49-F238E27FC236}">
                <a16:creationId xmlns:a16="http://schemas.microsoft.com/office/drawing/2014/main" id="{E98D024A-B055-533F-A2F3-C12D3F54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70"/>
            <a:ext cx="3336306" cy="200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BED75-CDF3-D42B-17B5-F1FEE2813F4D}"/>
              </a:ext>
            </a:extLst>
          </p:cNvPr>
          <p:cNvSpPr txBox="1"/>
          <p:nvPr/>
        </p:nvSpPr>
        <p:spPr>
          <a:xfrm>
            <a:off x="988966" y="734607"/>
            <a:ext cx="1423308" cy="8617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vi-VN" sz="5000" dirty="0">
                <a:solidFill>
                  <a:srgbClr val="F1592A"/>
                </a:solidFill>
              </a:rPr>
              <a:t>2SC</a:t>
            </a:r>
            <a:endParaRPr lang="en-US" sz="5000" dirty="0">
              <a:solidFill>
                <a:srgbClr val="F1592A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A8C04D-0DEE-F2C4-87D4-6C664B613441}"/>
              </a:ext>
            </a:extLst>
          </p:cNvPr>
          <p:cNvSpPr txBox="1"/>
          <p:nvPr/>
        </p:nvSpPr>
        <p:spPr>
          <a:xfrm>
            <a:off x="2766060" y="734607"/>
            <a:ext cx="7536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HỆ THỐNG QUẢN LÝ QUAN HỆ ĐỐI TÁC BÁN LẺ NỘI ĐỊA CỦA SHOPEE </a:t>
            </a:r>
            <a:endParaRPr lang="en-US" sz="3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5" name="Picture 14" descr="Businessman counting three">
            <a:extLst>
              <a:ext uri="{FF2B5EF4-FFF2-40B4-BE49-F238E27FC236}">
                <a16:creationId xmlns:a16="http://schemas.microsoft.com/office/drawing/2014/main" id="{9885B53C-97B0-2DE6-BA1D-E712AAA22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812" y="2841880"/>
            <a:ext cx="1437198" cy="3801208"/>
          </a:xfrm>
          <a:prstGeom prst="rect">
            <a:avLst/>
          </a:prstGeom>
        </p:spPr>
      </p:pic>
      <p:pic>
        <p:nvPicPr>
          <p:cNvPr id="17" name="Picture 16" descr="Athletic woman thumbs up smiling">
            <a:extLst>
              <a:ext uri="{FF2B5EF4-FFF2-40B4-BE49-F238E27FC236}">
                <a16:creationId xmlns:a16="http://schemas.microsoft.com/office/drawing/2014/main" id="{882E5AA7-E21F-8FDC-7AB6-C584B32F38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421" y="2751140"/>
            <a:ext cx="1437198" cy="3891948"/>
          </a:xfrm>
          <a:prstGeom prst="rect">
            <a:avLst/>
          </a:prstGeom>
        </p:spPr>
      </p:pic>
      <p:pic>
        <p:nvPicPr>
          <p:cNvPr id="19" name="Picture 18" descr="Young chinse boy raising a finger">
            <a:extLst>
              <a:ext uri="{FF2B5EF4-FFF2-40B4-BE49-F238E27FC236}">
                <a16:creationId xmlns:a16="http://schemas.microsoft.com/office/drawing/2014/main" id="{33C8DC52-0AC3-9D67-9FB8-5E4D505C02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02" y="2721888"/>
            <a:ext cx="1193112" cy="3812730"/>
          </a:xfrm>
          <a:prstGeom prst="rect">
            <a:avLst/>
          </a:prstGeom>
        </p:spPr>
      </p:pic>
      <p:pic>
        <p:nvPicPr>
          <p:cNvPr id="21" name="Picture 20" descr="Young businessman raised fist">
            <a:extLst>
              <a:ext uri="{FF2B5EF4-FFF2-40B4-BE49-F238E27FC236}">
                <a16:creationId xmlns:a16="http://schemas.microsoft.com/office/drawing/2014/main" id="{1810E9F3-A872-86B0-DD86-43D6D2493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176" y="2751140"/>
            <a:ext cx="1533875" cy="378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1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725930" y="2967335"/>
            <a:ext cx="874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212006563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9EFC08-34FF-E170-35C8-4E2D638A448D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3" y="835766"/>
            <a:ext cx="42715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GIỚI</a:t>
            </a:r>
            <a:r>
              <a:rPr lang="vi-VN" sz="5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5000" b="1" dirty="0">
                <a:solidFill>
                  <a:schemeClr val="bg1"/>
                </a:solidFill>
              </a:rPr>
              <a:t>THIỆU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C6EA9-4139-3D16-56D3-8395B91F183C}"/>
              </a:ext>
            </a:extLst>
          </p:cNvPr>
          <p:cNvSpPr txBox="1"/>
          <p:nvPr/>
        </p:nvSpPr>
        <p:spPr>
          <a:xfrm>
            <a:off x="-111034" y="1837976"/>
            <a:ext cx="11606350" cy="4427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0430" marR="716280" indent="246380" algn="just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Shopee là một trong những trang thương mại điện tử lớn nhất tại Đông Nam Á, cung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 cho người dung một nền tảng để mua bán hàng hóa trực tuyến. Shopee là một phần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 trọng trong việc xây dựng một cộng đồng các nhà cung cấp, nhà bán hàng và khách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nền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họ.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900430" marR="716280" indent="246380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Hệ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thống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phần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việc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duy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 phát triển mối quan hệ với các đối tác kinh doanh của Shopee, cho phép các nhà cung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đăng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cửa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trực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tuyến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mình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Shopee.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Nó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cung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cụ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chức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năng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phẩm,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đơn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900430" marR="718185" indent="287655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Mục tiêu của hệ thống này là tạo ra một môi trường kinh doanh thuận lợi, tăng cường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 tác và hỗ trợ giữa Shopee và các đối tác của mình, đồng thời cung cấp các công cụ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 thông tin quan trọng giúp đối tác quản lý và phát triển hoạt động kinh doanh trên nền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hiệu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thành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công.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algn="just"/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                 - Mục đích là hỗ trỡ đối tác phát triển, nâng cao trải nghiệm khách hàng và tạo ra lợi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nhuận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401FCE-E905-CC77-685E-DA38CB0C83A0}"/>
              </a:ext>
            </a:extLst>
          </p:cNvPr>
          <p:cNvSpPr txBox="1"/>
          <p:nvPr/>
        </p:nvSpPr>
        <p:spPr>
          <a:xfrm>
            <a:off x="2227220" y="88185"/>
            <a:ext cx="384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242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85217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SƠ </a:t>
            </a:r>
            <a:r>
              <a:rPr lang="en-U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 RÃ CHỨC NĂNG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7FD900-E1B7-D5D3-3895-6B6072E269FA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C84AEE-2D16-8A4D-AEBB-3C358D7F5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37976"/>
            <a:ext cx="12192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39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YÊU CẦU CHỨC NĂNG 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723631-1E7E-B119-488A-56BB98245417}"/>
              </a:ext>
            </a:extLst>
          </p:cNvPr>
          <p:cNvSpPr txBox="1"/>
          <p:nvPr/>
        </p:nvSpPr>
        <p:spPr>
          <a:xfrm>
            <a:off x="666206" y="2455817"/>
            <a:ext cx="10554788" cy="331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719455" lvl="0" indent="-342900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cung cấp giao diện hỗ trợ trong việc đăng ký hợp tác cho đối tác muốn hợp tác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kinh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doanh.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lvl="0" indent="-342900">
              <a:spcBef>
                <a:spcPts val="80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phép đối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tạo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sản phẩm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 nền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marR="859790" lvl="0" indent="-342900" algn="just">
              <a:lnSpc>
                <a:spcPct val="107000"/>
              </a:lnSpc>
              <a:spcBef>
                <a:spcPts val="92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cho phép tạo và quản lý các hóa đơn thanh toán giữa Shopee và đối tác, đảm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cậy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quá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thanh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toán.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marR="789940" lvl="0" indent="-3429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sẽ hỗ trợ và tương tác với đối tác, giải quyết những vấn đề thường gặp và cho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phép đối tác gửi yêu cầu hỗ trợ đến bộ ngũ hỗ trợ khi gặp các vấn đề phát sinh trong quá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hợp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   Đánh giá hiệu suất của các đối tác trên nền tảng Shopee và cung cấp cho họ phản hồi về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cải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thiện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kinh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doanh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mình.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19468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85300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YÊU CẦU PHI CHỨC NĂNG 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723631-1E7E-B119-488A-56BB98245417}"/>
              </a:ext>
            </a:extLst>
          </p:cNvPr>
          <p:cNvSpPr txBox="1"/>
          <p:nvPr/>
        </p:nvSpPr>
        <p:spPr>
          <a:xfrm>
            <a:off x="-842556" y="2020714"/>
            <a:ext cx="12858207" cy="483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0200" marR="718185" lvl="3" indent="-228600" algn="just">
              <a:lnSpc>
                <a:spcPct val="107000"/>
              </a:lnSpc>
              <a:spcBef>
                <a:spcPts val="13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396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Đảm bảo khả năng sử lý dữu liệu lớn và xử lý các yêu cầu từ đối tác một cách nhanh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chóng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hiệu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quả.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đáp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ứng 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liệu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giảm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xuống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thiểu.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915" lvl="3" indent="-2286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142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tính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sẵn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sàng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cao,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tức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liên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tục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chết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đáng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kể. Đảm bảo rằng đối tác có thể truy cập vào hệ thống và thực hiện các hoạt động quan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mọi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lúc.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8185" lvl="3" indent="-228600" algn="just">
              <a:lnSpc>
                <a:spcPct val="107000"/>
              </a:lnSpc>
              <a:spcBef>
                <a:spcPts val="79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142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biện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pháp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mạnh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vệ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Bao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gồm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 lý quyền truy cập, mã hóa dữ liệu, kiểm tra và xác thực người dung, và phòng ngừa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mối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đe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dọa bảo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280" lvl="3" indent="-228600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269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Đảm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uy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cập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nhập,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tránh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sự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cố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gián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đoạn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mát mát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liệu.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khả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năng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phục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 liệu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bình thường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sau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sự cố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kỹ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thuật.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280" lvl="3" indent="-228600" algn="just">
              <a:lnSpc>
                <a:spcPct val="107000"/>
              </a:lnSpc>
              <a:spcBef>
                <a:spcPts val="80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904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 khả năng mở rộng và linh hoạt để đáp ứng sự phát triển của Shopee và số lượng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ngày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tăng,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đồng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thích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ứng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thay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đổi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mở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rộng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lai.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915" lvl="3" indent="-2286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5870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Giao diện hệ thống được thiết kế một cách trực quan, dễ sử dụng và dễ nhìn. Đối tác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thể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thống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thuận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tiện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gặp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khó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khăn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việc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thực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nhiệm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vụ.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lvl="3" indent="-228600" algn="just">
              <a:spcBef>
                <a:spcPts val="79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396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Hỗ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trợ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nhiều ngôn ngữ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đa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vực.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R="719455" lvl="0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  <a:buSzPts val="1300"/>
              <a:tabLst>
                <a:tab pos="997585" algn="l"/>
              </a:tabLst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E77858-1200-C704-6F5B-C3633C4E0D27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2021261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655444" y="2551837"/>
            <a:ext cx="8881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HỆ THỐNG HƯỚNG CẤU TRÚC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489560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NGỮ CẢNH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C67619-12CD-F873-9522-088CBD81BAE1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3C43-BABC-27FB-6474-6D7BF4B04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690" y="1630955"/>
            <a:ext cx="8494619" cy="501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895</Words>
  <Application>Microsoft Office PowerPoint</Application>
  <PresentationFormat>Widescreen</PresentationFormat>
  <Paragraphs>55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 Tiến Đạt</dc:creator>
  <cp:lastModifiedBy>Admin</cp:lastModifiedBy>
  <cp:revision>11</cp:revision>
  <dcterms:created xsi:type="dcterms:W3CDTF">2023-06-14T13:07:13Z</dcterms:created>
  <dcterms:modified xsi:type="dcterms:W3CDTF">2025-04-14T17:29:49Z</dcterms:modified>
</cp:coreProperties>
</file>

<file path=docProps/thumbnail.jpeg>
</file>